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348" r:id="rId3"/>
    <p:sldId id="2532" r:id="rId4"/>
    <p:sldId id="268" r:id="rId5"/>
    <p:sldId id="267" r:id="rId6"/>
    <p:sldId id="269" r:id="rId7"/>
    <p:sldId id="280" r:id="rId8"/>
    <p:sldId id="279" r:id="rId9"/>
    <p:sldId id="272" r:id="rId10"/>
    <p:sldId id="281" r:id="rId11"/>
    <p:sldId id="274" r:id="rId12"/>
    <p:sldId id="282" r:id="rId13"/>
    <p:sldId id="277" r:id="rId14"/>
    <p:sldId id="278" r:id="rId15"/>
    <p:sldId id="2541" r:id="rId16"/>
    <p:sldId id="284" r:id="rId17"/>
    <p:sldId id="300" r:id="rId18"/>
    <p:sldId id="285" r:id="rId19"/>
    <p:sldId id="286" r:id="rId20"/>
    <p:sldId id="287" r:id="rId21"/>
    <p:sldId id="296" r:id="rId22"/>
    <p:sldId id="295" r:id="rId23"/>
    <p:sldId id="291" r:id="rId24"/>
    <p:sldId id="292" r:id="rId25"/>
    <p:sldId id="298" r:id="rId26"/>
    <p:sldId id="299" r:id="rId27"/>
    <p:sldId id="301" r:id="rId28"/>
    <p:sldId id="306" r:id="rId29"/>
    <p:sldId id="307" r:id="rId30"/>
    <p:sldId id="308" r:id="rId31"/>
    <p:sldId id="2533" r:id="rId32"/>
    <p:sldId id="2525" r:id="rId33"/>
    <p:sldId id="2526" r:id="rId34"/>
    <p:sldId id="2534" r:id="rId35"/>
    <p:sldId id="297" r:id="rId36"/>
    <p:sldId id="2520" r:id="rId37"/>
    <p:sldId id="2518" r:id="rId38"/>
    <p:sldId id="2083" r:id="rId39"/>
    <p:sldId id="2517" r:id="rId40"/>
    <p:sldId id="768" r:id="rId41"/>
    <p:sldId id="258" r:id="rId42"/>
    <p:sldId id="2537" r:id="rId43"/>
    <p:sldId id="260" r:id="rId44"/>
    <p:sldId id="263" r:id="rId45"/>
    <p:sldId id="304" r:id="rId46"/>
    <p:sldId id="2524" r:id="rId47"/>
    <p:sldId id="2521" r:id="rId48"/>
    <p:sldId id="2094" r:id="rId49"/>
    <p:sldId id="2522" r:id="rId50"/>
    <p:sldId id="2535" r:id="rId51"/>
    <p:sldId id="2519" r:id="rId52"/>
    <p:sldId id="2523" r:id="rId53"/>
    <p:sldId id="2529" r:id="rId54"/>
    <p:sldId id="2527" r:id="rId55"/>
    <p:sldId id="2538" r:id="rId56"/>
    <p:sldId id="2540" r:id="rId57"/>
    <p:sldId id="2539" r:id="rId58"/>
    <p:sldId id="2530" r:id="rId59"/>
    <p:sldId id="2531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68" autoAdjust="0"/>
  </p:normalViewPr>
  <p:slideViewPr>
    <p:cSldViewPr>
      <p:cViewPr varScale="1">
        <p:scale>
          <a:sx n="94" d="100"/>
          <a:sy n="94" d="100"/>
        </p:scale>
        <p:origin x="2094" y="84"/>
      </p:cViewPr>
      <p:guideLst>
        <p:guide orient="horz" pos="2160"/>
        <p:guide pos="2880"/>
        <p:guide orient="horz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6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0&amp;0&amp;0</a:t>
            </a:r>
          </a:p>
          <a:p>
            <a:r>
              <a:rPr lang="en-US" dirty="0"/>
              <a:t>\\ 0&amp;f &amp;0&amp;0</a:t>
            </a:r>
          </a:p>
          <a:p>
            <a:r>
              <a:rPr lang="en-US" dirty="0"/>
              <a:t>\\0&amp;0&amp;1&amp;0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\\0&amp;0&amp;1&amp;0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4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=======================================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}x/z_0</a:t>
            </a:r>
          </a:p>
          <a:p>
            <a:r>
              <a:rPr lang="en-US" dirty="0"/>
              <a:t>\\ y/z_0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0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4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99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6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-sin\theta</a:t>
            </a:r>
          </a:p>
          <a:p>
            <a:r>
              <a:rPr lang="en-US" dirty="0"/>
              <a:t>\\ sin\theta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</a:t>
            </a:r>
            <a:r>
              <a:rPr lang="en-US" dirty="0" err="1"/>
              <a:t>bsin</a:t>
            </a:r>
            <a:r>
              <a:rPr lang="en-US" dirty="0"/>
              <a:t>\theta</a:t>
            </a:r>
          </a:p>
          <a:p>
            <a:r>
              <a:rPr lang="en-US" dirty="0"/>
              <a:t>\\ </a:t>
            </a:r>
            <a:r>
              <a:rPr lang="en-US" dirty="0" err="1"/>
              <a:t>asin</a:t>
            </a:r>
            <a:r>
              <a:rPr lang="en-US" dirty="0"/>
              <a:t>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3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 &amp; 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1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 0 &amp; 0 &amp;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</a:t>
            </a:r>
            <a:r>
              <a:rPr lang="en-US" dirty="0" err="1"/>
              <a:t>b&amp;c</a:t>
            </a:r>
            <a:endParaRPr lang="en-US" dirty="0"/>
          </a:p>
          <a:p>
            <a:r>
              <a:rPr lang="en-US" dirty="0"/>
              <a:t>\\ d &amp; </a:t>
            </a:r>
            <a:r>
              <a:rPr lang="en-US" dirty="0" err="1"/>
              <a:t>e&amp;f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mathrm</a:t>
            </a:r>
            <a:r>
              <a:rPr lang="en-US" dirty="0"/>
              <a:t>{\</a:t>
            </a:r>
            <a:r>
              <a:rPr lang="en-US" dirty="0" err="1"/>
              <a:t>mathbf</a:t>
            </a:r>
            <a:r>
              <a:rPr lang="en-US" dirty="0"/>
              <a:t>{or}}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b</a:t>
            </a:r>
          </a:p>
          <a:p>
            <a:r>
              <a:rPr lang="en-US" dirty="0"/>
              <a:t>\\ d &amp; e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+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</a:t>
            </a:r>
          </a:p>
          <a:p>
            <a:r>
              <a:rPr lang="en-US" dirty="0"/>
              <a:t>\\ f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2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1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2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6138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14-Dec-20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gif"/><Relationship Id="rId10" Type="http://schemas.openxmlformats.org/officeDocument/2006/relationships/image" Target="../media/image46.png"/><Relationship Id="rId4" Type="http://schemas.openxmlformats.org/officeDocument/2006/relationships/image" Target="../media/image40.gif"/><Relationship Id="rId9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11" Type="http://schemas.openxmlformats.org/officeDocument/2006/relationships/image" Target="../media/image50.png"/><Relationship Id="rId5" Type="http://schemas.openxmlformats.org/officeDocument/2006/relationships/image" Target="../media/image41.gif"/><Relationship Id="rId10" Type="http://schemas.openxmlformats.org/officeDocument/2006/relationships/image" Target="../media/image130.png"/><Relationship Id="rId4" Type="http://schemas.openxmlformats.org/officeDocument/2006/relationships/image" Target="../media/image40.gif"/><Relationship Id="rId1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gif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11" Type="http://schemas.openxmlformats.org/officeDocument/2006/relationships/image" Target="../media/image53.png"/><Relationship Id="rId5" Type="http://schemas.openxmlformats.org/officeDocument/2006/relationships/image" Target="../media/image40.gif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rhtKvBMZ3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TTXY1Se0eg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.png"/><Relationship Id="rId2" Type="http://schemas.openxmlformats.org/officeDocument/2006/relationships/tags" Target="../tags/tag15.xml"/><Relationship Id="rId16" Type="http://schemas.openxmlformats.org/officeDocument/2006/relationships/image" Target="../media/image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2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6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Geometric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379824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cale">
            <a:extLst>
              <a:ext uri="{FF2B5EF4-FFF2-40B4-BE49-F238E27FC236}">
                <a16:creationId xmlns:a16="http://schemas.microsoft.com/office/drawing/2014/main" id="{AE23C778-65A3-4410-9F23-173488ACE2B0}"/>
              </a:ext>
            </a:extLst>
          </p:cNvPr>
          <p:cNvSpPr txBox="1"/>
          <p:nvPr/>
        </p:nvSpPr>
        <p:spPr>
          <a:xfrm>
            <a:off x="5000625" y="322992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18" name="latex-image-10.pdf" descr="latex-image-10.pdf">
            <a:extLst>
              <a:ext uri="{FF2B5EF4-FFF2-40B4-BE49-F238E27FC236}">
                <a16:creationId xmlns:a16="http://schemas.microsoft.com/office/drawing/2014/main" id="{7FA2095B-23A2-4A46-9C2F-54D0494B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80" y="2280165"/>
            <a:ext cx="1604684" cy="94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1.pdf" descr="latex-image-11.pdf">
            <a:extLst>
              <a:ext uri="{FF2B5EF4-FFF2-40B4-BE49-F238E27FC236}">
                <a16:creationId xmlns:a16="http://schemas.microsoft.com/office/drawing/2014/main" id="{85168078-CB0D-4752-A315-2F1D4EAE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44" y="3763614"/>
            <a:ext cx="2558356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18310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46621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4" name="Polar coordinates……">
            <a:extLst>
              <a:ext uri="{FF2B5EF4-FFF2-40B4-BE49-F238E27FC236}">
                <a16:creationId xmlns:a16="http://schemas.microsoft.com/office/drawing/2014/main" id="{27349253-54A4-4C21-92F2-7C2D564DE13B}"/>
              </a:ext>
            </a:extLst>
          </p:cNvPr>
          <p:cNvSpPr txBox="1"/>
          <p:nvPr/>
        </p:nvSpPr>
        <p:spPr>
          <a:xfrm>
            <a:off x="4794492" y="790405"/>
            <a:ext cx="4349508" cy="485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Polar coordinates…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 = r cos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 = r sin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Trig</a:t>
            </a:r>
            <a:r>
              <a:rPr lang="en-US"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onometric</a:t>
            </a: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 Identity…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cos(φ) cos(θ) – r sin(φ)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sin(φ) cos(θ) + r cos(φ)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Substitute…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x cos(θ) - y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x sin(θ) + y cos(θ)</a:t>
            </a: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32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59" y="2361398"/>
            <a:ext cx="2089547" cy="812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34334742-02D3-46EA-84F2-907D5EB173BD}"/>
              </a:ext>
            </a:extLst>
          </p:cNvPr>
          <p:cNvSpPr txBox="1"/>
          <p:nvPr/>
        </p:nvSpPr>
        <p:spPr>
          <a:xfrm>
            <a:off x="5388220" y="3188781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3730189"/>
            <a:ext cx="3475882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8481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59F3-B33F-4CF7-A8B9-4AC36942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rotation matrix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then this is a roto-reflection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orthogonal matrix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/>
                  <a:t> a square matrix whose </a:t>
                </a:r>
                <a:r>
                  <a:rPr lang="en-US" b="1" dirty="0"/>
                  <a:t>columns and rows are orthogonal unit vectors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37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concatenation of two or more transformations?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concatenation of two or more transformations?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with matrix multiplication!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0BC823-0A4A-4E29-9FEC-6A7F7F98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8825"/>
            <a:ext cx="8839200" cy="27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574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95" y="4444422"/>
            <a:ext cx="1804251" cy="94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5B635-4883-490D-B103-B50614A763BA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5B635-4883-490D-B103-B50614A76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50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9E8C632F-6DCB-4D6E-B7AE-253BA4D6E7D6}"/>
              </a:ext>
            </a:extLst>
          </p:cNvPr>
          <p:cNvSpPr txBox="1"/>
          <p:nvPr/>
        </p:nvSpPr>
        <p:spPr>
          <a:xfrm>
            <a:off x="4886323" y="469607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Not possible.</a:t>
            </a:r>
            <a:endParaRPr sz="2400" b="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B082DB-6FCA-4D49-868E-B45B11D51A4B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B082DB-6FCA-4D49-868E-B45B11D5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759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r>
              <a:rPr lang="en-US" dirty="0"/>
              <a:t>Homogeneous coordinates are only defined up to scale.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5000" b="0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5000" dirty="0"/>
                  <a:t>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341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it now?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50473D-C15A-4A00-8C37-159BA6D0E94B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50473D-C15A-4A00-8C37-159BA6D0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878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https://latex.codecogs.com/gif.latex?%5Cdpi%7B300%7D%20%5C%5C%20%5Cbegin%7Bbmatrix%7Dx%27%20%5C%5C%20y%27%20%5C%5C1%20%5Cend%7Bbmatrix%7D%20%3D%20%5Cbegin%7Bbmatrix%7D1%20%26%200%20%26%20t_x%20%5C%5C%200%20%26%201%20%26%20t_y%20%5C%5C%200%20%26%200%20%26%201%20%5Cend%7Bbmatrix%7D%20%5Cbegin%7Bbmatrix%7Dx%20%5C%5C%20y%20%5C%5C1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45356"/>
            <a:ext cx="45624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7C5B29-D4E6-4C7A-BF7A-8B196C52970C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7C5B29-D4E6-4C7A-BF7A-8B196C52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0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transformation are Transformation that meets additively and scalar multiplication conditions: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Translation is </a:t>
                </a:r>
                <a:r>
                  <a:rPr lang="en-US" b="1" dirty="0"/>
                  <a:t>not</a:t>
                </a:r>
                <a:r>
                  <a:rPr lang="en-US" dirty="0"/>
                  <a:t> a linear transformation since it doesn’t meet the scalar multiplication condition.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Properties of linear transformations: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Origin maps to origin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Lines map to lines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Parallel lines remain parallel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Ratios are preserved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1" t="-959" r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219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Affine Transformations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Affine transformations are combinations of linear transformations and translations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Properties of affine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7C6E6209-9E90-469B-8C2B-E17A53BA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00200"/>
            <a:ext cx="8458200" cy="14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8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54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b="1" dirty="0" err="1"/>
              <a:t>homography</a:t>
            </a:r>
            <a:r>
              <a:rPr lang="en-US" dirty="0"/>
              <a:t> or </a:t>
            </a:r>
            <a:r>
              <a:rPr lang="en-US" b="1" dirty="0"/>
              <a:t>homographic transformation</a:t>
            </a:r>
            <a:r>
              <a:rPr lang="en-US" dirty="0"/>
              <a:t>.</a:t>
            </a:r>
          </a:p>
          <a:p>
            <a:r>
              <a:rPr lang="en-US" dirty="0"/>
              <a:t>A generalization of affine transformation.</a:t>
            </a:r>
          </a:p>
          <a:p>
            <a:r>
              <a:rPr lang="en-US" dirty="0"/>
              <a:t>Properties of projective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9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DOFs do we have here?</a:t>
            </a:r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4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8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DOFs do we have here?</a:t>
            </a:r>
          </a:p>
          <a:p>
            <a:pPr lvl="1"/>
            <a:r>
              <a:rPr lang="en-US" dirty="0"/>
              <a:t>8, since it is true up to scale (homogenous coordinates)</a:t>
            </a:r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94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b="1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6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>
                <a:highlight>
                  <a:srgbClr val="FFFF00"/>
                </a:highlight>
              </a:rPr>
              <a:t>What do we see here?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4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/>
              <a:t>What do we see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Rotation around x axis and then translation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56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b="1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68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:a16="http://schemas.microsoft.com/office/drawing/2014/main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E439-2C00-42C8-A765-37647786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CF3F-E405-4F0A-9581-ED9CFE86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art of drawing solid objects on a two-dimensional surface so as to give the right impression of their height, width, depth, and position in relation to each other when viewed from a particular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particular attitude toward or way of regarding something; a point of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2456-CB9F-423A-B769-04832793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9133-3E19-455A-8661-7587777C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projection is the kind of projection we get from a </a:t>
            </a:r>
            <a:r>
              <a:rPr lang="en-US"/>
              <a:t>regular image of </a:t>
            </a:r>
            <a:r>
              <a:rPr lang="en-US" dirty="0"/>
              <a:t>a regular (pinhole) camera.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50F488-0820-4712-87C9-04C6ECCA32D5}"/>
              </a:ext>
            </a:extLst>
          </p:cNvPr>
          <p:cNvGrpSpPr/>
          <p:nvPr/>
        </p:nvGrpSpPr>
        <p:grpSpPr>
          <a:xfrm>
            <a:off x="2286000" y="1905000"/>
            <a:ext cx="5943600" cy="4406900"/>
            <a:chOff x="2286000" y="1905000"/>
            <a:chExt cx="5943600" cy="4406900"/>
          </a:xfrm>
        </p:grpSpPr>
        <p:pic>
          <p:nvPicPr>
            <p:cNvPr id="1026" name="Picture 2" descr="Image result for perspective projection">
              <a:extLst>
                <a:ext uri="{FF2B5EF4-FFF2-40B4-BE49-F238E27FC236}">
                  <a16:creationId xmlns:a16="http://schemas.microsoft.com/office/drawing/2014/main" id="{47F8A33A-61AE-40D1-8468-F599E94020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35"/>
            <a:stretch/>
          </p:blipFill>
          <p:spPr bwMode="auto">
            <a:xfrm>
              <a:off x="2286000" y="1905000"/>
              <a:ext cx="5263718" cy="4406900"/>
            </a:xfrm>
            <a:prstGeom prst="snip1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F32318-F922-4721-A7F7-6B5FA13538BF}"/>
                </a:ext>
              </a:extLst>
            </p:cNvPr>
            <p:cNvSpPr/>
            <p:nvPr/>
          </p:nvSpPr>
          <p:spPr>
            <a:xfrm>
              <a:off x="6934200" y="3048000"/>
              <a:ext cx="1295400" cy="167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177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32B028-FF25-44D5-A02E-B3F94D15CC1F}"/>
              </a:ext>
            </a:extLst>
          </p:cNvPr>
          <p:cNvGrpSpPr/>
          <p:nvPr/>
        </p:nvGrpSpPr>
        <p:grpSpPr>
          <a:xfrm>
            <a:off x="447489" y="1851422"/>
            <a:ext cx="8249023" cy="3712029"/>
            <a:chOff x="762000" y="1325563"/>
            <a:chExt cx="10998697" cy="4949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D0073A-C822-4BEF-B44C-5D2E96F0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325563"/>
              <a:ext cx="3299581" cy="49493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87FA3A-E564-4A6A-A9DD-B79F9953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07" y="1325563"/>
              <a:ext cx="7431490" cy="494937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6064817-4F39-48F8-A9B6-1CE14114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6964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art- perspective manipulation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566AEE-4925-49B0-8F1E-1D48760DE4C6}"/>
              </a:ext>
            </a:extLst>
          </p:cNvPr>
          <p:cNvGrpSpPr/>
          <p:nvPr/>
        </p:nvGrpSpPr>
        <p:grpSpPr>
          <a:xfrm>
            <a:off x="17424" y="1237668"/>
            <a:ext cx="9109151" cy="5239332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Why matrix manipulation?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72030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manipulation- Ames Room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1026" name="Picture 2" descr="Image result for ames room">
            <a:extLst>
              <a:ext uri="{FF2B5EF4-FFF2-40B4-BE49-F238E27FC236}">
                <a16:creationId xmlns:a16="http://schemas.microsoft.com/office/drawing/2014/main" id="{1DA9EA48-2A40-4E2E-9775-F26F1429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3" y="1905000"/>
            <a:ext cx="4272795" cy="3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81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plane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Perspective projection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(also known as </a:t>
            </a:r>
            <a:r>
              <a:rPr lang="en-US" b="1" dirty="0"/>
              <a:t>perspective transformation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19981C9E-1FBA-41C0-B91B-42C74FB0BBBB}"/>
              </a:ext>
            </a:extLst>
          </p:cNvPr>
          <p:cNvSpPr/>
          <p:nvPr/>
        </p:nvSpPr>
        <p:spPr>
          <a:xfrm rot="19253717">
            <a:off x="1957352" y="3754017"/>
            <a:ext cx="4564743" cy="1787156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F7841A-04BD-47BB-B035-D34AFAC00DDE}"/>
              </a:ext>
            </a:extLst>
          </p:cNvPr>
          <p:cNvGrpSpPr/>
          <p:nvPr/>
        </p:nvGrpSpPr>
        <p:grpSpPr>
          <a:xfrm>
            <a:off x="1678648" y="2225361"/>
            <a:ext cx="5750856" cy="3845217"/>
            <a:chOff x="3490920" y="1500385"/>
            <a:chExt cx="7073547" cy="3547209"/>
          </a:xfrm>
        </p:grpSpPr>
        <p:sp>
          <p:nvSpPr>
            <p:cNvPr id="23" name="Line">
              <a:extLst>
                <a:ext uri="{FF2B5EF4-FFF2-40B4-BE49-F238E27FC236}">
                  <a16:creationId xmlns:a16="http://schemas.microsoft.com/office/drawing/2014/main" id="{B41958BD-4042-4274-B3CB-80CCE1935BF4}"/>
                </a:ext>
              </a:extLst>
            </p:cNvPr>
            <p:cNvSpPr/>
            <p:nvPr/>
          </p:nvSpPr>
          <p:spPr>
            <a:xfrm flipV="1">
              <a:off x="3494729" y="3796768"/>
              <a:ext cx="1651822" cy="35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CBE4BE7E-C326-4F13-A7D7-FA3A05CA9181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9573EAF9-DD53-4BC4-A7E4-BBAECAEC34D9}"/>
                </a:ext>
              </a:extLst>
            </p:cNvPr>
            <p:cNvSpPr/>
            <p:nvPr/>
          </p:nvSpPr>
          <p:spPr>
            <a:xfrm flipV="1">
              <a:off x="3490920" y="2799937"/>
              <a:ext cx="1752809" cy="1004684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E80A7C41-8DD5-45FB-9D99-6F759D3548D5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478FC671-D4D8-461B-9049-D74AB7BDC3C9}"/>
                </a:ext>
              </a:extLst>
            </p:cNvPr>
            <p:cNvSpPr/>
            <p:nvPr/>
          </p:nvSpPr>
          <p:spPr>
            <a:xfrm flipV="1">
              <a:off x="3517111" y="3434011"/>
              <a:ext cx="1849131" cy="35843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4919D017-4881-42A4-8A83-BB0C231E5B9B}"/>
                </a:ext>
              </a:extLst>
            </p:cNvPr>
            <p:cNvSpPr/>
            <p:nvPr/>
          </p:nvSpPr>
          <p:spPr>
            <a:xfrm flipV="1">
              <a:off x="6904001" y="2537008"/>
              <a:ext cx="3488893" cy="6890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29" name="image plane">
              <a:extLst>
                <a:ext uri="{FF2B5EF4-FFF2-40B4-BE49-F238E27FC236}">
                  <a16:creationId xmlns:a16="http://schemas.microsoft.com/office/drawing/2014/main" id="{BE1E1D60-CD28-43E8-9CAB-782132A4A20A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algn="ctr">
                <a:defRPr/>
              </a:pPr>
              <a:r>
                <a:rPr sz="2400" dirty="0">
                  <a:solidFill>
                    <a:prstClr val="black"/>
                  </a:solidFill>
                  <a:latin typeface="Calibri Light" panose="020F0302020204030204"/>
                </a:rPr>
                <a:t>image plane</a:t>
              </a:r>
            </a:p>
          </p:txBody>
        </p:sp>
        <p:sp>
          <p:nvSpPr>
            <p:cNvPr id="30" name="principal axis">
              <a:extLst>
                <a:ext uri="{FF2B5EF4-FFF2-40B4-BE49-F238E27FC236}">
                  <a16:creationId xmlns:a16="http://schemas.microsoft.com/office/drawing/2014/main" id="{4C3A701E-26FB-41EB-8257-CBB754E33CBA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algn="ctr">
                <a:defRPr/>
              </a:pPr>
              <a:r>
                <a:rPr sz="2400" dirty="0">
                  <a:solidFill>
                    <a:prstClr val="black"/>
                  </a:solidFill>
                  <a:latin typeface="Calibri Light" panose="020F0302020204030204"/>
                </a:rPr>
                <a:t>principal axis</a:t>
              </a:r>
            </a:p>
          </p:txBody>
        </p:sp>
        <p:pic>
          <p:nvPicPr>
            <p:cNvPr id="31" name="latex-image-11.pdf" descr="latex-image-11.pdf">
              <a:extLst>
                <a:ext uri="{FF2B5EF4-FFF2-40B4-BE49-F238E27FC236}">
                  <a16:creationId xmlns:a16="http://schemas.microsoft.com/office/drawing/2014/main" id="{29AE2E5D-B31F-467E-9363-13644F08B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0553" y="4793599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2" name="Picture 2" descr="https://latex.codecogs.com/gif.latex?%5Cdpi%7B300%7D%20%5Cbegin%7Bbmatrix%7Dx%20%5C%5C%20y%20%5C%5C%20z%20%5Cend%7Bbmatrix%7D">
            <a:extLst>
              <a:ext uri="{FF2B5EF4-FFF2-40B4-BE49-F238E27FC236}">
                <a16:creationId xmlns:a16="http://schemas.microsoft.com/office/drawing/2014/main" id="{1400E209-EEA1-4773-A9C5-5C90F88F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587" y="2922828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>
            <a:extLst>
              <a:ext uri="{FF2B5EF4-FFF2-40B4-BE49-F238E27FC236}">
                <a16:creationId xmlns:a16="http://schemas.microsoft.com/office/drawing/2014/main" id="{EFC2D7C7-7B4D-411B-B9A7-9D8D2AA0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87" y="328108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image coordinate system">
                <a:extLst>
                  <a:ext uri="{FF2B5EF4-FFF2-40B4-BE49-F238E27FC236}">
                    <a16:creationId xmlns:a16="http://schemas.microsoft.com/office/drawing/2014/main" id="{E9946946-38E5-4715-8DE5-0AF15C5E7C21}"/>
                  </a:ext>
                </a:extLst>
              </p:cNvPr>
              <p:cNvSpPr txBox="1"/>
              <p:nvPr/>
            </p:nvSpPr>
            <p:spPr>
              <a:xfrm>
                <a:off x="978183" y="4768633"/>
                <a:ext cx="2294088" cy="4414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1800"/>
                </a:lvl1pPr>
              </a:lstStyle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𝑐𝑎𝑚𝑒𝑟𝑎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>
          <p:sp>
            <p:nvSpPr>
              <p:cNvPr id="34" name="image coordinate system">
                <a:extLst>
                  <a:ext uri="{FF2B5EF4-FFF2-40B4-BE49-F238E27FC236}">
                    <a16:creationId xmlns:a16="http://schemas.microsoft.com/office/drawing/2014/main" id="{E9946946-38E5-4715-8DE5-0AF15C5E7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83" y="4768633"/>
                <a:ext cx="2294088" cy="4414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ine">
            <a:extLst>
              <a:ext uri="{FF2B5EF4-FFF2-40B4-BE49-F238E27FC236}">
                <a16:creationId xmlns:a16="http://schemas.microsoft.com/office/drawing/2014/main" id="{CA8344B4-06BF-42A6-849E-C5DA5B2186CE}"/>
              </a:ext>
            </a:extLst>
          </p:cNvPr>
          <p:cNvSpPr/>
          <p:nvPr/>
        </p:nvSpPr>
        <p:spPr>
          <a:xfrm flipH="1" flipV="1">
            <a:off x="4196468" y="4384087"/>
            <a:ext cx="1825" cy="339092"/>
          </a:xfrm>
          <a:prstGeom prst="line">
            <a:avLst/>
          </a:prstGeom>
          <a:ln w="38100">
            <a:solidFill>
              <a:srgbClr val="FFFF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F2FFE357-EACA-4D68-81EF-4E62366ADC99}"/>
              </a:ext>
            </a:extLst>
          </p:cNvPr>
          <p:cNvSpPr/>
          <p:nvPr/>
        </p:nvSpPr>
        <p:spPr>
          <a:xfrm flipV="1">
            <a:off x="4183236" y="4555742"/>
            <a:ext cx="306735" cy="182944"/>
          </a:xfrm>
          <a:prstGeom prst="line">
            <a:avLst/>
          </a:prstGeom>
          <a:ln w="38100">
            <a:solidFill>
              <a:srgbClr val="FFFF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Calibri Light" panose="020F03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12FA07-BDA2-4ADB-9E0D-DCED37B5EFAE}"/>
                  </a:ext>
                </a:extLst>
              </p:cNvPr>
              <p:cNvSpPr txBox="1"/>
              <p:nvPr/>
            </p:nvSpPr>
            <p:spPr>
              <a:xfrm>
                <a:off x="3858381" y="4321998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12FA07-BDA2-4ADB-9E0D-DCED37B5E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381" y="4321998"/>
                <a:ext cx="394639" cy="369332"/>
              </a:xfrm>
              <a:prstGeom prst="rect">
                <a:avLst/>
              </a:prstGeom>
              <a:blipFill>
                <a:blip r:embed="rId7"/>
                <a:stretch>
                  <a:fillRect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141132-74F6-47E5-90C4-B2C47FAE7770}"/>
                  </a:ext>
                </a:extLst>
              </p:cNvPr>
              <p:cNvSpPr txBox="1"/>
              <p:nvPr/>
            </p:nvSpPr>
            <p:spPr>
              <a:xfrm>
                <a:off x="4460821" y="4297503"/>
                <a:ext cx="105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141132-74F6-47E5-90C4-B2C47FAE7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21" y="4297503"/>
                <a:ext cx="105024" cy="369332"/>
              </a:xfrm>
              <a:prstGeom prst="rect">
                <a:avLst/>
              </a:prstGeom>
              <a:blipFill>
                <a:blip r:embed="rId8"/>
                <a:stretch>
                  <a:fillRect l="-11765" r="-1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3C82A7-F09B-404D-8147-68146A234305}"/>
                  </a:ext>
                </a:extLst>
              </p:cNvPr>
              <p:cNvSpPr txBox="1"/>
              <p:nvPr/>
            </p:nvSpPr>
            <p:spPr>
              <a:xfrm>
                <a:off x="6783112" y="4502121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3C82A7-F09B-404D-8147-68146A23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112" y="4502121"/>
                <a:ext cx="394639" cy="369332"/>
              </a:xfrm>
              <a:prstGeom prst="rect">
                <a:avLst/>
              </a:prstGeom>
              <a:blipFill>
                <a:blip r:embed="rId9"/>
                <a:stretch>
                  <a:fillRect r="-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B66DAB-61A2-4524-91A8-1393B5DF8A3F}"/>
                  </a:ext>
                </a:extLst>
              </p:cNvPr>
              <p:cNvSpPr txBox="1"/>
              <p:nvPr/>
            </p:nvSpPr>
            <p:spPr>
              <a:xfrm>
                <a:off x="1678648" y="2225361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B66DAB-61A2-4524-91A8-1393B5DF8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648" y="2225361"/>
                <a:ext cx="394639" cy="369332"/>
              </a:xfrm>
              <a:prstGeom prst="rect">
                <a:avLst/>
              </a:prstGeom>
              <a:blipFill>
                <a:blip r:embed="rId10"/>
                <a:stretch>
                  <a:fillRect r="-1230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8CCCAF-5596-43F6-91AA-69E7927BB84F}"/>
                  </a:ext>
                </a:extLst>
              </p:cNvPr>
              <p:cNvSpPr txBox="1"/>
              <p:nvPr/>
            </p:nvSpPr>
            <p:spPr>
              <a:xfrm>
                <a:off x="2956180" y="3312331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8CCCAF-5596-43F6-91AA-69E7927BB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180" y="3312331"/>
                <a:ext cx="394639" cy="369332"/>
              </a:xfrm>
              <a:prstGeom prst="rect">
                <a:avLst/>
              </a:prstGeom>
              <a:blipFill>
                <a:blip r:embed="rId11"/>
                <a:stretch>
                  <a:fillRect r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276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5CFA7A0-BF8E-4EB0-9AA7-800996EDEFB9}"/>
                  </a:ext>
                </a:extLst>
              </p:cNvPr>
              <p:cNvSpPr txBox="1"/>
              <p:nvPr/>
            </p:nvSpPr>
            <p:spPr>
              <a:xfrm>
                <a:off x="1613621" y="2927063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5CFA7A0-BF8E-4EB0-9AA7-800996EDE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21" y="2927063"/>
                <a:ext cx="394639" cy="369332"/>
              </a:xfrm>
              <a:prstGeom prst="rect">
                <a:avLst/>
              </a:prstGeom>
              <a:blipFill>
                <a:blip r:embed="rId11"/>
                <a:stretch>
                  <a:fillRect r="-125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1B41A8-BF1F-4DDB-9296-38C13E188DA0}"/>
                  </a:ext>
                </a:extLst>
              </p:cNvPr>
              <p:cNvSpPr txBox="1"/>
              <p:nvPr/>
            </p:nvSpPr>
            <p:spPr>
              <a:xfrm>
                <a:off x="7195603" y="4836017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1B41A8-BF1F-4DDB-9296-38C13E188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603" y="4836017"/>
                <a:ext cx="394639" cy="369332"/>
              </a:xfrm>
              <a:prstGeom prst="rect">
                <a:avLst/>
              </a:prstGeom>
              <a:blipFill>
                <a:blip r:embed="rId12"/>
                <a:stretch>
                  <a:fillRect r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D4363D-7587-404D-B16B-E0A54057FEC3}"/>
                  </a:ext>
                </a:extLst>
              </p:cNvPr>
              <p:cNvSpPr txBox="1"/>
              <p:nvPr/>
            </p:nvSpPr>
            <p:spPr>
              <a:xfrm>
                <a:off x="3940776" y="5576277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1D4363D-7587-404D-B16B-E0A54057F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76" y="5576277"/>
                <a:ext cx="39463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9E02514-7E39-4C91-B27F-CCA68178C9FD}"/>
                  </a:ext>
                </a:extLst>
              </p:cNvPr>
              <p:cNvSpPr txBox="1"/>
              <p:nvPr/>
            </p:nvSpPr>
            <p:spPr>
              <a:xfrm>
                <a:off x="6092209" y="4147479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9E02514-7E39-4C91-B27F-CCA68178C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09" y="4147479"/>
                <a:ext cx="394639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D2A9A8-12C7-466E-B10D-621C887C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44C43392-50DD-48BA-877C-734C8BE50505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1DB13FB9-006E-4037-A114-F6FB6BC2E556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45E07F76-86EF-4A92-8729-8DF3462B43EF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944BCDE7-1616-4FB5-A9C3-F3D1F0351B44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ED5AA47B-1A5A-46EA-A009-DEE03960547E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latex-image-16.pdf" descr="latex-image-16.pdf">
            <a:extLst>
              <a:ext uri="{FF2B5EF4-FFF2-40B4-BE49-F238E27FC236}">
                <a16:creationId xmlns:a16="http://schemas.microsoft.com/office/drawing/2014/main" id="{477374F9-67EC-4F27-9219-E9F8AE958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Line">
            <a:extLst>
              <a:ext uri="{FF2B5EF4-FFF2-40B4-BE49-F238E27FC236}">
                <a16:creationId xmlns:a16="http://schemas.microsoft.com/office/drawing/2014/main" id="{2A97AC1F-B91B-4D5A-95DF-E19DDF2491FB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4A9E20E8-E302-4E24-B1BB-00A94DAEB677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B30A29D4-F851-4FEC-8088-DA0D0D5AA944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image plane">
            <a:extLst>
              <a:ext uri="{FF2B5EF4-FFF2-40B4-BE49-F238E27FC236}">
                <a16:creationId xmlns:a16="http://schemas.microsoft.com/office/drawing/2014/main" id="{61443228-FEE0-4799-AE56-5C91C428ED76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702F6E74-95FE-4C29-8929-8AF6BB900D3C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0EC26140-0D78-44D2-84B7-1CDE453EC023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2" descr="https://latex.codecogs.com/gif.latex?%5Cdpi%7B300%7D%20%5Cbegin%7Bbmatrix%7Dx%20%5C%5C%20y%20%5C%5C%20z%20%5Cend%7Bbmatrix%7D">
            <a:extLst>
              <a:ext uri="{FF2B5EF4-FFF2-40B4-BE49-F238E27FC236}">
                <a16:creationId xmlns:a16="http://schemas.microsoft.com/office/drawing/2014/main" id="{D67F07D3-6930-4B35-AC44-AF2B74EE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s://latex.codecogs.com/gif.latex?%5Cdpi%7B300%7D%20%5Cbegin%7Bbmatrix%7Du%20%5C%5C%20v%20%5Cend%7Bbmatrix%7D">
            <a:extLst>
              <a:ext uri="{FF2B5EF4-FFF2-40B4-BE49-F238E27FC236}">
                <a16:creationId xmlns:a16="http://schemas.microsoft.com/office/drawing/2014/main" id="{9324F1B4-F40B-4EED-98A6-1011E6292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s://latex.codecogs.com/gif.latex?%5Cdpi%7B300%7D%20v">
            <a:extLst>
              <a:ext uri="{FF2B5EF4-FFF2-40B4-BE49-F238E27FC236}">
                <a16:creationId xmlns:a16="http://schemas.microsoft.com/office/drawing/2014/main" id="{ACEBCCF0-1D75-4027-B35F-448F6D80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FCAE04-391D-46B7-9793-E98970906885}"/>
                  </a:ext>
                </a:extLst>
              </p:cNvPr>
              <p:cNvSpPr txBox="1"/>
              <p:nvPr/>
            </p:nvSpPr>
            <p:spPr>
              <a:xfrm>
                <a:off x="1613621" y="2927063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FCAE04-391D-46B7-9793-E98970906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21" y="2927063"/>
                <a:ext cx="394639" cy="369332"/>
              </a:xfrm>
              <a:prstGeom prst="rect">
                <a:avLst/>
              </a:prstGeom>
              <a:blipFill>
                <a:blip r:embed="rId8"/>
                <a:stretch>
                  <a:fillRect r="-125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F4C0496-6DAF-4AEA-B8F9-B5EB5F7AE74B}"/>
                  </a:ext>
                </a:extLst>
              </p:cNvPr>
              <p:cNvSpPr txBox="1"/>
              <p:nvPr/>
            </p:nvSpPr>
            <p:spPr>
              <a:xfrm>
                <a:off x="7195603" y="4836017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F4C0496-6DAF-4AEA-B8F9-B5EB5F7AE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603" y="4836017"/>
                <a:ext cx="394639" cy="369332"/>
              </a:xfrm>
              <a:prstGeom prst="rect">
                <a:avLst/>
              </a:prstGeom>
              <a:blipFill>
                <a:blip r:embed="rId9"/>
                <a:stretch>
                  <a:fillRect r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38EF647-B6FC-4EB6-9BD2-D35A522D5C6A}"/>
                  </a:ext>
                </a:extLst>
              </p:cNvPr>
              <p:cNvSpPr txBox="1"/>
              <p:nvPr/>
            </p:nvSpPr>
            <p:spPr>
              <a:xfrm>
                <a:off x="3940776" y="5576277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38EF647-B6FC-4EB6-9BD2-D35A522D5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76" y="5576277"/>
                <a:ext cx="39463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2DDA54-B93F-49BA-A6D7-D7CDD67BE99B}"/>
                  </a:ext>
                </a:extLst>
              </p:cNvPr>
              <p:cNvSpPr txBox="1"/>
              <p:nvPr/>
            </p:nvSpPr>
            <p:spPr>
              <a:xfrm>
                <a:off x="6092209" y="4147479"/>
                <a:ext cx="3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2DDA54-B93F-49BA-A6D7-D7CDD67BE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09" y="4147479"/>
                <a:ext cx="394639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/>
              <a:t>Perspective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</p:spPr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begin%7Bbmatrix%7Df%20%26%200%260%260%20%5C%5C%200%26f%20%260%260%20%5C%5C0%260%261%260%20%5Cend%7Bbmatrix%7D%20%5Cbegin%7Bbmatrix%7Dx%20%5C%5C%20y%20%5C%5Cz%20%5C%5C1%20%5Cend%7Bbmatrix%7D%20%3D%20%5Cbegin%7Bbmatrix%7Dfx%20%5C%5C%20fy%20%5C%5Cz%20%5Cend%7Bbmatrix%7D%20%5Cmapsto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447800"/>
            <a:ext cx="71532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FC4F-094F-41A7-858A-7CE3393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D7F0-21D8-4DEB-95F5-BA5D3D1D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split into 2 matrices and use 3D-&gt;2D homogenous coordinates: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C3831E8-107A-4F59-84BC-EF2C3B2F5D85}"/>
              </a:ext>
            </a:extLst>
          </p:cNvPr>
          <p:cNvSpPr/>
          <p:nvPr/>
        </p:nvSpPr>
        <p:spPr>
          <a:xfrm rot="16200000">
            <a:off x="762000" y="3886200"/>
            <a:ext cx="533400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CEFB6C2-9B44-4BC4-87CC-5F1E6374DA21}"/>
              </a:ext>
            </a:extLst>
          </p:cNvPr>
          <p:cNvSpPr/>
          <p:nvPr/>
        </p:nvSpPr>
        <p:spPr>
          <a:xfrm rot="16200000">
            <a:off x="3086100" y="3714935"/>
            <a:ext cx="533400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1E26-DC38-4D60-8331-E7FC22F9AB1B}"/>
              </a:ext>
            </a:extLst>
          </p:cNvPr>
          <p:cNvSpPr txBox="1"/>
          <p:nvPr/>
        </p:nvSpPr>
        <p:spPr>
          <a:xfrm>
            <a:off x="228600" y="4972235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 camera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FCE4A-F52E-4888-A2AE-AA27B9D0D18F}"/>
              </a:ext>
            </a:extLst>
          </p:cNvPr>
          <p:cNvSpPr txBox="1"/>
          <p:nvPr/>
        </p:nvSpPr>
        <p:spPr>
          <a:xfrm>
            <a:off x="2438400" y="495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 matrix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EAF67A-A04D-4B2A-9816-87A3AACF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3031"/>
            <a:ext cx="8458200" cy="20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28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AF93-18D2-42CF-BFE4-08219451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051E-9D07-4DB1-B03E-DF37F8AF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several different names (</a:t>
            </a:r>
            <a:r>
              <a:rPr lang="en-US" b="1" dirty="0"/>
              <a:t>vertigo effect, dolly zoom, lens compression, perspective distortion</a:t>
            </a:r>
            <a:r>
              <a:rPr lang="en-US" dirty="0"/>
              <a:t>) that all mean the same thing.</a:t>
            </a:r>
          </a:p>
          <a:p>
            <a:r>
              <a:rPr lang="en-US" dirty="0"/>
              <a:t>intro:</a:t>
            </a:r>
          </a:p>
          <a:p>
            <a:pPr lvl="1"/>
            <a:r>
              <a:rPr lang="en-US" dirty="0">
                <a:hlinkClick r:id="rId2"/>
              </a:rPr>
              <a:t>https://www.youtube.com/watch?v=UrhtKvBMZ3g</a:t>
            </a:r>
            <a:r>
              <a:rPr lang="en-US" dirty="0"/>
              <a:t> (until 01:50)</a:t>
            </a:r>
          </a:p>
        </p:txBody>
      </p:sp>
    </p:spTree>
    <p:extLst>
      <p:ext uri="{BB962C8B-B14F-4D97-AF65-F5344CB8AC3E}">
        <p14:creationId xmlns:p14="http://schemas.microsoft.com/office/powerpoint/2010/main" val="1324134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48B9F4-AF2B-44EF-B967-F5551B0E6937}"/>
              </a:ext>
            </a:extLst>
          </p:cNvPr>
          <p:cNvGrpSpPr/>
          <p:nvPr/>
        </p:nvGrpSpPr>
        <p:grpSpPr>
          <a:xfrm>
            <a:off x="152400" y="1676400"/>
            <a:ext cx="8839200" cy="4953000"/>
            <a:chOff x="749300" y="1325563"/>
            <a:chExt cx="5537200" cy="3351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9CE756-4831-438C-AFC1-832512B7C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83"/>
            <a:stretch/>
          </p:blipFill>
          <p:spPr>
            <a:xfrm>
              <a:off x="749300" y="1325563"/>
              <a:ext cx="5537200" cy="1673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302535-FF39-4EEC-ABCB-4B0C3B460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17" r="9270"/>
            <a:stretch/>
          </p:blipFill>
          <p:spPr>
            <a:xfrm>
              <a:off x="749300" y="2999465"/>
              <a:ext cx="5537200" cy="167775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99FE5CC-B7FB-4E2E-B940-6A0D1F4C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1DEDD5-E3F3-43E8-B389-10A51E5D9007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https://www.youtube.com/watch?v=_TTXY1Se0eg</a:t>
            </a:r>
            <a:r>
              <a:rPr lang="en-US" dirty="0"/>
              <a:t>(until 02:55)</a:t>
            </a:r>
          </a:p>
        </p:txBody>
      </p:sp>
    </p:spTree>
    <p:extLst>
      <p:ext uri="{BB962C8B-B14F-4D97-AF65-F5344CB8AC3E}">
        <p14:creationId xmlns:p14="http://schemas.microsoft.com/office/powerpoint/2010/main" val="33157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8810-E97E-4F8E-83D0-153DA15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5C4E7-BEEB-4361-9868-6CDB2A3E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19FB2-C781-42B0-8308-5E070A8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8" y="914400"/>
            <a:ext cx="8600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9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 matrix manipulation? </a:t>
            </a:r>
            <a:r>
              <a:rPr lang="en-US" dirty="0"/>
              <a:t>Because then we can easily concatenate transformations (for example translation </a:t>
            </a:r>
            <a:r>
              <a:rPr lang="en-US"/>
              <a:t>and then rotation</a:t>
            </a:r>
            <a:r>
              <a:rPr lang="en-US" dirty="0"/>
              <a:t>).</a:t>
            </a: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1755187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b="1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D84F-27FE-4CC1-AE4F-D4E45054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3" name="Picture 2" descr="Image result for perspective projection">
            <a:extLst>
              <a:ext uri="{FF2B5EF4-FFF2-40B4-BE49-F238E27FC236}">
                <a16:creationId xmlns:a16="http://schemas.microsoft.com/office/drawing/2014/main" id="{33586183-107C-4238-8F94-705D9860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19" y="2810303"/>
            <a:ext cx="8398681" cy="40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3E7E28-9C7C-4CB7-BA6E-4590AB56CF39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5344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different kind of camera model that can be used is </a:t>
            </a:r>
            <a:r>
              <a:rPr lang="en-US" b="1" dirty="0"/>
              <a:t>orthographic projection </a:t>
            </a:r>
            <a:r>
              <a:rPr lang="en-US" dirty="0"/>
              <a:t>or </a:t>
            </a:r>
            <a:r>
              <a:rPr lang="en-US" b="1" dirty="0"/>
              <a:t>orthographic camera</a:t>
            </a:r>
            <a:r>
              <a:rPr lang="en-US" dirty="0"/>
              <a:t>.</a:t>
            </a:r>
          </a:p>
          <a:p>
            <a:r>
              <a:rPr lang="en-US" dirty="0"/>
              <a:t>This kind of projection is invariant to the distance from the camera, and only depends on the object’s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0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Orthographic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perspective matrix (with scale coefficient)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F07D034-8F3F-45CE-A0D0-86A3619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7429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BCB7E7C-90B4-454D-87D6-4344E112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7913"/>
            <a:ext cx="6477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71587C-975A-4B73-936D-FBC9C2E83252}"/>
              </a:ext>
            </a:extLst>
          </p:cNvPr>
          <p:cNvGrpSpPr/>
          <p:nvPr/>
        </p:nvGrpSpPr>
        <p:grpSpPr>
          <a:xfrm>
            <a:off x="5943600" y="606791"/>
            <a:ext cx="2895600" cy="1217443"/>
            <a:chOff x="3303354" y="2126754"/>
            <a:chExt cx="5950961" cy="2413993"/>
          </a:xfrm>
        </p:grpSpPr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F30BE67-1A9F-4543-A99B-B6ACBEA9775A}"/>
                </a:ext>
              </a:extLst>
            </p:cNvPr>
            <p:cNvSpPr/>
            <p:nvPr/>
          </p:nvSpPr>
          <p:spPr>
            <a:xfrm>
              <a:off x="3904621" y="2818804"/>
              <a:ext cx="2044899" cy="110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6"/>
                  </a:moveTo>
                  <a:lnTo>
                    <a:pt x="21600" y="0"/>
                  </a:lnTo>
                  <a:lnTo>
                    <a:pt x="8393" y="21600"/>
                  </a:lnTo>
                  <a:lnTo>
                    <a:pt x="0" y="9286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D091D3D0-7374-4DF6-B418-3414A113DA7A}"/>
                </a:ext>
              </a:extLst>
            </p:cNvPr>
            <p:cNvSpPr/>
            <p:nvPr/>
          </p:nvSpPr>
          <p:spPr>
            <a:xfrm>
              <a:off x="3874854" y="3238500"/>
              <a:ext cx="89298" cy="8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0560" y="21600"/>
                  </a:lnTo>
                  <a:lnTo>
                    <a:pt x="336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360" y="2563"/>
                  </a:lnTo>
                  <a:lnTo>
                    <a:pt x="1056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53A7B348-F374-47B8-8C01-ABFD75A0795C}"/>
                </a:ext>
              </a:extLst>
            </p:cNvPr>
            <p:cNvSpPr/>
            <p:nvPr/>
          </p:nvSpPr>
          <p:spPr>
            <a:xfrm>
              <a:off x="5892964" y="2763738"/>
              <a:ext cx="89298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1040" y="21600"/>
                  </a:lnTo>
                  <a:lnTo>
                    <a:pt x="384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840" y="2563"/>
                  </a:lnTo>
                  <a:lnTo>
                    <a:pt x="1104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37338739-5578-4AE2-80B0-BA81DAB7D3D7}"/>
                </a:ext>
              </a:extLst>
            </p:cNvPr>
            <p:cNvSpPr/>
            <p:nvPr/>
          </p:nvSpPr>
          <p:spPr>
            <a:xfrm>
              <a:off x="4656698" y="3878461"/>
              <a:ext cx="87313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3"/>
                  </a:moveTo>
                  <a:lnTo>
                    <a:pt x="18164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8164" y="19037"/>
                  </a:lnTo>
                  <a:lnTo>
                    <a:pt x="10800" y="21600"/>
                  </a:lnTo>
                  <a:lnTo>
                    <a:pt x="3436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436" y="2563"/>
                  </a:lnTo>
                  <a:lnTo>
                    <a:pt x="1080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E115E1A-3EA9-47A3-AED8-400A451C9AC1}"/>
                </a:ext>
              </a:extLst>
            </p:cNvPr>
            <p:cNvSpPr/>
            <p:nvPr/>
          </p:nvSpPr>
          <p:spPr>
            <a:xfrm>
              <a:off x="3303354" y="2126754"/>
              <a:ext cx="3327798" cy="241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18"/>
                  </a:moveTo>
                  <a:lnTo>
                    <a:pt x="21600" y="0"/>
                  </a:lnTo>
                  <a:lnTo>
                    <a:pt x="21600" y="13870"/>
                  </a:lnTo>
                  <a:lnTo>
                    <a:pt x="0" y="21600"/>
                  </a:lnTo>
                  <a:lnTo>
                    <a:pt x="0" y="771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Image">
              <a:extLst>
                <a:ext uri="{FF2B5EF4-FFF2-40B4-BE49-F238E27FC236}">
                  <a16:creationId xmlns:a16="http://schemas.microsoft.com/office/drawing/2014/main" id="{5BCDD89F-7676-420E-949E-5095F8D25793}"/>
                </a:ext>
              </a:extLst>
            </p:cNvPr>
            <p:cNvSpPr txBox="1"/>
            <p:nvPr/>
          </p:nvSpPr>
          <p:spPr>
            <a:xfrm>
              <a:off x="5817940" y="2365133"/>
              <a:ext cx="75180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i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mage</a:t>
              </a:r>
            </a:p>
          </p:txBody>
        </p:sp>
        <p:sp>
          <p:nvSpPr>
            <p:cNvPr id="16" name="World">
              <a:extLst>
                <a:ext uri="{FF2B5EF4-FFF2-40B4-BE49-F238E27FC236}">
                  <a16:creationId xmlns:a16="http://schemas.microsoft.com/office/drawing/2014/main" id="{F699A617-ED47-40DC-B3E5-BEEFCD253A7D}"/>
                </a:ext>
              </a:extLst>
            </p:cNvPr>
            <p:cNvSpPr txBox="1"/>
            <p:nvPr/>
          </p:nvSpPr>
          <p:spPr>
            <a:xfrm>
              <a:off x="8545787" y="2364367"/>
              <a:ext cx="708528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w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orld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584D590B-D5C2-4112-87E3-00CE0DB4EF2B}"/>
                </a:ext>
              </a:extLst>
            </p:cNvPr>
            <p:cNvGrpSpPr/>
            <p:nvPr/>
          </p:nvGrpSpPr>
          <p:grpSpPr>
            <a:xfrm>
              <a:off x="7129230" y="2741415"/>
              <a:ext cx="1580555" cy="1206996"/>
              <a:chOff x="0" y="0"/>
              <a:chExt cx="2247900" cy="1716616"/>
            </a:xfrm>
          </p:grpSpPr>
          <p:sp>
            <p:nvSpPr>
              <p:cNvPr id="21" name="Shape">
                <a:extLst>
                  <a:ext uri="{FF2B5EF4-FFF2-40B4-BE49-F238E27FC236}">
                    <a16:creationId xmlns:a16="http://schemas.microsoft.com/office/drawing/2014/main" id="{908D75B1-B312-4A12-AC29-9350C7B53AF0}"/>
                  </a:ext>
                </a:extLst>
              </p:cNvPr>
              <p:cNvSpPr/>
              <p:nvPr/>
            </p:nvSpPr>
            <p:spPr>
              <a:xfrm>
                <a:off x="0" y="679450"/>
                <a:ext cx="93134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563"/>
                    </a:moveTo>
                    <a:lnTo>
                      <a:pt x="18164" y="0"/>
                    </a:lnTo>
                    <a:lnTo>
                      <a:pt x="21600" y="2563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8164" y="19037"/>
                    </a:lnTo>
                    <a:lnTo>
                      <a:pt x="10800" y="21600"/>
                    </a:lnTo>
                    <a:lnTo>
                      <a:pt x="3436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436" y="2563"/>
                    </a:lnTo>
                    <a:lnTo>
                      <a:pt x="10800" y="2563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09CCE5DF-55A1-4C80-A58F-D04F88FE65D9}"/>
                  </a:ext>
                </a:extLst>
              </p:cNvPr>
              <p:cNvSpPr/>
              <p:nvPr/>
            </p:nvSpPr>
            <p:spPr>
              <a:xfrm>
                <a:off x="2152650" y="0"/>
                <a:ext cx="95250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60" y="2929"/>
                    </a:moveTo>
                    <a:lnTo>
                      <a:pt x="17760" y="0"/>
                    </a:lnTo>
                    <a:lnTo>
                      <a:pt x="21600" y="2929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7760" y="19037"/>
                    </a:lnTo>
                    <a:lnTo>
                      <a:pt x="10560" y="21600"/>
                    </a:lnTo>
                    <a:lnTo>
                      <a:pt x="3360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360" y="2929"/>
                    </a:lnTo>
                    <a:lnTo>
                      <a:pt x="10560" y="292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id="{4C65ECBF-A5C2-4F1D-8591-102643F7E8ED}"/>
                  </a:ext>
                </a:extLst>
              </p:cNvPr>
              <p:cNvSpPr/>
              <p:nvPr/>
            </p:nvSpPr>
            <p:spPr>
              <a:xfrm>
                <a:off x="831850" y="1589616"/>
                <a:ext cx="95250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0" y="2880"/>
                    </a:moveTo>
                    <a:lnTo>
                      <a:pt x="17760" y="0"/>
                    </a:lnTo>
                    <a:lnTo>
                      <a:pt x="21600" y="2880"/>
                    </a:lnTo>
                    <a:lnTo>
                      <a:pt x="21600" y="7920"/>
                    </a:lnTo>
                    <a:lnTo>
                      <a:pt x="21600" y="13320"/>
                    </a:lnTo>
                    <a:lnTo>
                      <a:pt x="17760" y="18720"/>
                    </a:lnTo>
                    <a:lnTo>
                      <a:pt x="11040" y="21600"/>
                    </a:lnTo>
                    <a:lnTo>
                      <a:pt x="3840" y="21600"/>
                    </a:lnTo>
                    <a:lnTo>
                      <a:pt x="0" y="18720"/>
                    </a:lnTo>
                    <a:lnTo>
                      <a:pt x="0" y="13320"/>
                    </a:lnTo>
                    <a:lnTo>
                      <a:pt x="0" y="7920"/>
                    </a:lnTo>
                    <a:lnTo>
                      <a:pt x="3840" y="2880"/>
                    </a:lnTo>
                    <a:lnTo>
                      <a:pt x="11040" y="2880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F1B30233-DE81-4078-9E65-42E13D37BA1D}"/>
                  </a:ext>
                </a:extLst>
              </p:cNvPr>
              <p:cNvSpPr/>
              <p:nvPr/>
            </p:nvSpPr>
            <p:spPr>
              <a:xfrm>
                <a:off x="63500" y="82550"/>
                <a:ext cx="2184400" cy="157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6"/>
                    </a:moveTo>
                    <a:lnTo>
                      <a:pt x="21600" y="0"/>
                    </a:lnTo>
                    <a:lnTo>
                      <a:pt x="8393" y="21600"/>
                    </a:lnTo>
                    <a:lnTo>
                      <a:pt x="0" y="9286"/>
                    </a:lnTo>
                    <a:close/>
                  </a:path>
                </a:pathLst>
              </a:custGeom>
              <a:noFill/>
              <a:ln w="349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517E72AD-C61A-4BF2-9FF3-43A3D2A0766F}"/>
                </a:ext>
              </a:extLst>
            </p:cNvPr>
            <p:cNvSpPr/>
            <p:nvPr/>
          </p:nvSpPr>
          <p:spPr>
            <a:xfrm>
              <a:off x="4673566" y="3939302"/>
              <a:ext cx="3040559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1D2F841D-38B2-4C04-B931-DE9F6CAA91EA}"/>
                </a:ext>
              </a:extLst>
            </p:cNvPr>
            <p:cNvSpPr/>
            <p:nvPr/>
          </p:nvSpPr>
          <p:spPr>
            <a:xfrm>
              <a:off x="3894699" y="3287613"/>
              <a:ext cx="3279180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9973EB49-26A6-429D-AC0E-835375E6612A}"/>
                </a:ext>
              </a:extLst>
            </p:cNvPr>
            <p:cNvSpPr/>
            <p:nvPr/>
          </p:nvSpPr>
          <p:spPr>
            <a:xfrm>
              <a:off x="5932652" y="2818627"/>
              <a:ext cx="27771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770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8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asted-image-small.png" descr="pasted-image-small.png">
            <a:extLst>
              <a:ext uri="{FF2B5EF4-FFF2-40B4-BE49-F238E27FC236}">
                <a16:creationId xmlns:a16="http://schemas.microsoft.com/office/drawing/2014/main" id="{0290967E-CB73-4BEA-B7D8-10C8956E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9" b="26552"/>
          <a:stretch/>
        </p:blipFill>
        <p:spPr>
          <a:xfrm>
            <a:off x="5030620" y="4036997"/>
            <a:ext cx="4035762" cy="229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Image result for graffiti wall">
            <a:extLst>
              <a:ext uri="{FF2B5EF4-FFF2-40B4-BE49-F238E27FC236}">
                <a16:creationId xmlns:a16="http://schemas.microsoft.com/office/drawing/2014/main" id="{7335586C-3729-450B-8456-A625C676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19" y="1271629"/>
            <a:ext cx="4035762" cy="26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03BA8774-235B-48DB-A50C-DCB7AC60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When dealing with a plane parallel to image plane-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distance to this plane.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far away objects- we can assume the average distance to the objects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3BA8774-235B-48DB-A50C-DCB7AC60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  <a:blipFill rotWithShape="1">
                <a:blip r:embed="rId5"/>
                <a:stretch>
                  <a:fillRect l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35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564" y="1752599"/>
            <a:ext cx="4867436" cy="51236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124164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way to transform a regular perspective image to an orthographic view is simply taking the picture from a distance with zoom (large focal length).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1460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2984AA-34C9-45DB-A255-90F0B219D4E9}"/>
              </a:ext>
            </a:extLst>
          </p:cNvPr>
          <p:cNvCxnSpPr>
            <a:cxnSpLocks/>
          </p:cNvCxnSpPr>
          <p:nvPr/>
        </p:nvCxnSpPr>
        <p:spPr>
          <a:xfrm>
            <a:off x="7068300" y="1801368"/>
            <a:ext cx="0" cy="44394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FB6F4B-498F-4CF5-B5E3-5C2E45DBE28E}"/>
              </a:ext>
            </a:extLst>
          </p:cNvPr>
          <p:cNvCxnSpPr>
            <a:cxnSpLocks/>
          </p:cNvCxnSpPr>
          <p:nvPr/>
        </p:nvCxnSpPr>
        <p:spPr>
          <a:xfrm>
            <a:off x="2256282" y="3628677"/>
            <a:ext cx="481201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9C3C6C-AFB0-4327-9232-C4F961D2E688}"/>
              </a:ext>
            </a:extLst>
          </p:cNvPr>
          <p:cNvCxnSpPr>
            <a:cxnSpLocks/>
          </p:cNvCxnSpPr>
          <p:nvPr/>
        </p:nvCxnSpPr>
        <p:spPr>
          <a:xfrm>
            <a:off x="2258498" y="5483232"/>
            <a:ext cx="2268185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B83499-2275-4BA2-8D3B-0796947CEF24}"/>
              </a:ext>
            </a:extLst>
          </p:cNvPr>
          <p:cNvCxnSpPr>
            <a:cxnSpLocks/>
          </p:cNvCxnSpPr>
          <p:nvPr/>
        </p:nvCxnSpPr>
        <p:spPr>
          <a:xfrm>
            <a:off x="2256282" y="1801368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t a photosensor in front of object">
            <a:extLst>
              <a:ext uri="{FF2B5EF4-FFF2-40B4-BE49-F238E27FC236}">
                <a16:creationId xmlns:a16="http://schemas.microsoft.com/office/drawing/2014/main" id="{CAB542D6-E787-4256-B0A2-33AE3BF37413}"/>
              </a:ext>
            </a:extLst>
          </p:cNvPr>
          <p:cNvSpPr txBox="1"/>
          <p:nvPr/>
        </p:nvSpPr>
        <p:spPr>
          <a:xfrm>
            <a:off x="2256283" y="5502839"/>
            <a:ext cx="22704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 distance 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634706-24EC-422C-8F6F-E1471422C5A1}"/>
              </a:ext>
            </a:extLst>
          </p:cNvPr>
          <p:cNvCxnSpPr>
            <a:cxnSpLocks/>
          </p:cNvCxnSpPr>
          <p:nvPr/>
        </p:nvCxnSpPr>
        <p:spPr>
          <a:xfrm>
            <a:off x="4667138" y="5477499"/>
            <a:ext cx="114528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ut a photosensor in front of object">
            <a:extLst>
              <a:ext uri="{FF2B5EF4-FFF2-40B4-BE49-F238E27FC236}">
                <a16:creationId xmlns:a16="http://schemas.microsoft.com/office/drawing/2014/main" id="{5FF5B5DA-E227-4472-9654-194D1FC928E4}"/>
              </a:ext>
            </a:extLst>
          </p:cNvPr>
          <p:cNvSpPr txBox="1"/>
          <p:nvPr/>
        </p:nvSpPr>
        <p:spPr>
          <a:xfrm>
            <a:off x="4519107" y="5502839"/>
            <a:ext cx="165309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AD68BC-51B8-46AE-83F8-D12455C79A5D}"/>
              </a:ext>
            </a:extLst>
          </p:cNvPr>
          <p:cNvGrpSpPr/>
          <p:nvPr/>
        </p:nvGrpSpPr>
        <p:grpSpPr>
          <a:xfrm>
            <a:off x="2206363" y="2151376"/>
            <a:ext cx="4908592" cy="2957155"/>
            <a:chOff x="2941817" y="2151376"/>
            <a:chExt cx="6544789" cy="29571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E435CF-A2DF-4D1A-A967-44D67A0C2BDA}"/>
                </a:ext>
              </a:extLst>
            </p:cNvPr>
            <p:cNvGrpSpPr/>
            <p:nvPr/>
          </p:nvGrpSpPr>
          <p:grpSpPr>
            <a:xfrm>
              <a:off x="2941817" y="2151376"/>
              <a:ext cx="6544789" cy="2956315"/>
              <a:chOff x="2941817" y="2090416"/>
              <a:chExt cx="6544789" cy="295631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D228BAB-25B9-4F88-A681-7EF51C32B296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3012416" y="5001839"/>
                <a:ext cx="3127565" cy="12942"/>
              </a:xfrm>
              <a:prstGeom prst="line">
                <a:avLst/>
              </a:prstGeom>
              <a:ln w="3810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F690E46A-1ECD-42BD-9C99-95B2D0AE45D3}"/>
                  </a:ext>
                </a:extLst>
              </p:cNvPr>
              <p:cNvSpPr/>
              <p:nvPr/>
            </p:nvSpPr>
            <p:spPr>
              <a:xfrm flipH="1">
                <a:off x="6129011" y="2160199"/>
                <a:ext cx="3275266" cy="591187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BA1E6FA1-B438-49D5-8986-12D5080324C0}"/>
                  </a:ext>
                </a:extLst>
              </p:cNvPr>
              <p:cNvSpPr/>
              <p:nvPr/>
            </p:nvSpPr>
            <p:spPr>
              <a:xfrm flipH="1">
                <a:off x="6134070" y="2151764"/>
                <a:ext cx="3270206" cy="195210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7AF51CFA-E5AD-4D40-9514-008E5481BC1B}"/>
                  </a:ext>
                </a:extLst>
              </p:cNvPr>
              <p:cNvSpPr/>
              <p:nvPr/>
            </p:nvSpPr>
            <p:spPr>
              <a:xfrm flipH="1">
                <a:off x="6128537" y="2168635"/>
                <a:ext cx="3275742" cy="236064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32F0E630-2B7C-44CF-B175-A4628FACF439}"/>
                  </a:ext>
                </a:extLst>
              </p:cNvPr>
              <p:cNvSpPr/>
              <p:nvPr/>
            </p:nvSpPr>
            <p:spPr>
              <a:xfrm flipH="1">
                <a:off x="6139981" y="2168635"/>
                <a:ext cx="3264298" cy="284614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FB94E0CC-5703-4639-905E-E9CAE767C0AA}"/>
                  </a:ext>
                </a:extLst>
              </p:cNvPr>
              <p:cNvSpPr/>
              <p:nvPr/>
            </p:nvSpPr>
            <p:spPr>
              <a:xfrm flipV="1">
                <a:off x="3000203" y="4536084"/>
                <a:ext cx="3128809" cy="45684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A8AB293-4F45-4184-A323-4237143401B8}"/>
                  </a:ext>
                </a:extLst>
              </p:cNvPr>
              <p:cNvSpPr/>
              <p:nvPr/>
            </p:nvSpPr>
            <p:spPr>
              <a:xfrm flipV="1">
                <a:off x="3017482" y="4103871"/>
                <a:ext cx="3107278" cy="8694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0642758E-439E-4CBA-B764-14186D62B871}"/>
                  </a:ext>
                </a:extLst>
              </p:cNvPr>
              <p:cNvSpPr/>
              <p:nvPr/>
            </p:nvSpPr>
            <p:spPr>
              <a:xfrm flipV="1">
                <a:off x="3017480" y="2166760"/>
                <a:ext cx="6410337" cy="28065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98D9AAB9-4C8B-4B95-BA85-145781008ECC}"/>
                  </a:ext>
                </a:extLst>
              </p:cNvPr>
              <p:cNvSpPr/>
              <p:nvPr/>
            </p:nvSpPr>
            <p:spPr>
              <a:xfrm flipV="1">
                <a:off x="3017480" y="3199626"/>
                <a:ext cx="3112190" cy="178816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02CEE6CF-1F16-4D23-994A-440E5F5A0F94}"/>
                  </a:ext>
                </a:extLst>
              </p:cNvPr>
              <p:cNvSpPr/>
              <p:nvPr/>
            </p:nvSpPr>
            <p:spPr>
              <a:xfrm flipV="1">
                <a:off x="3017479" y="2751388"/>
                <a:ext cx="3112191" cy="2219529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A4E8FBD3-CC4A-4804-9E0D-8C9266497F7F}"/>
                  </a:ext>
                </a:extLst>
              </p:cNvPr>
              <p:cNvSpPr/>
              <p:nvPr/>
            </p:nvSpPr>
            <p:spPr>
              <a:xfrm flipV="1">
                <a:off x="3017480" y="2131262"/>
                <a:ext cx="3117147" cy="283965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AA9DB41-9136-45B9-9ED6-1342C1F5FB62}"/>
                  </a:ext>
                </a:extLst>
              </p:cNvPr>
              <p:cNvSpPr/>
              <p:nvPr/>
            </p:nvSpPr>
            <p:spPr>
              <a:xfrm>
                <a:off x="2941817" y="490957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9EF814E-B307-4A9E-85C7-310424345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8404" y="2134312"/>
                <a:ext cx="3274046" cy="13548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id="{89C24017-2EEA-4EDF-89DE-99A7AE655BA6}"/>
                  </a:ext>
                </a:extLst>
              </p:cNvPr>
              <p:cNvSpPr/>
              <p:nvPr/>
            </p:nvSpPr>
            <p:spPr>
              <a:xfrm flipH="1">
                <a:off x="6119860" y="2166228"/>
                <a:ext cx="3284417" cy="103704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BB3C4A8-6E04-4D9B-8A19-84A5602493A8}"/>
                  </a:ext>
                </a:extLst>
              </p:cNvPr>
              <p:cNvSpPr/>
              <p:nvPr/>
            </p:nvSpPr>
            <p:spPr>
              <a:xfrm>
                <a:off x="9349446" y="209041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65734F-1ACA-4985-9E3A-A955E5C135EF}"/>
                </a:ext>
              </a:extLst>
            </p:cNvPr>
            <p:cNvGrpSpPr/>
            <p:nvPr/>
          </p:nvGrpSpPr>
          <p:grpSpPr>
            <a:xfrm>
              <a:off x="2941817" y="2152216"/>
              <a:ext cx="6544789" cy="2956315"/>
              <a:chOff x="2941817" y="2106496"/>
              <a:chExt cx="6544789" cy="29563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130E5CC-A19D-412D-B081-5176EA5E33DA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012416" y="2138446"/>
                <a:ext cx="3127565" cy="12942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432DBE8C-3C2C-4E6D-A5C5-5E5409418EEC}"/>
                  </a:ext>
                </a:extLst>
              </p:cNvPr>
              <p:cNvSpPr/>
              <p:nvPr/>
            </p:nvSpPr>
            <p:spPr>
              <a:xfrm flipH="1" flipV="1">
                <a:off x="6129011" y="4401841"/>
                <a:ext cx="3275266" cy="591187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FB67A615-C652-42BC-9D55-85314E66C632}"/>
                  </a:ext>
                </a:extLst>
              </p:cNvPr>
              <p:cNvSpPr/>
              <p:nvPr/>
            </p:nvSpPr>
            <p:spPr>
              <a:xfrm flipH="1" flipV="1">
                <a:off x="6134070" y="3049357"/>
                <a:ext cx="3270206" cy="195210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E3181644-9ED6-4957-A82C-F76CE5FE59D1}"/>
                  </a:ext>
                </a:extLst>
              </p:cNvPr>
              <p:cNvSpPr/>
              <p:nvPr/>
            </p:nvSpPr>
            <p:spPr>
              <a:xfrm flipH="1" flipV="1">
                <a:off x="6128537" y="2623951"/>
                <a:ext cx="3275742" cy="236064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8953F4D1-7811-4044-8758-7832AB384C37}"/>
                  </a:ext>
                </a:extLst>
              </p:cNvPr>
              <p:cNvSpPr/>
              <p:nvPr/>
            </p:nvSpPr>
            <p:spPr>
              <a:xfrm flipH="1" flipV="1">
                <a:off x="6139981" y="2138446"/>
                <a:ext cx="3264298" cy="2846146"/>
              </a:xfrm>
              <a:prstGeom prst="line">
                <a:avLst/>
              </a:prstGeom>
              <a:ln w="38100">
                <a:solidFill>
                  <a:srgbClr val="008000"/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53FF5A0E-4161-4EE6-A80E-0CDAA6ECCDCF}"/>
                  </a:ext>
                </a:extLst>
              </p:cNvPr>
              <p:cNvSpPr/>
              <p:nvPr/>
            </p:nvSpPr>
            <p:spPr>
              <a:xfrm>
                <a:off x="3000203" y="2160300"/>
                <a:ext cx="3128809" cy="45684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99CFFDB9-6A99-4FD4-866E-167C3F93C6AD}"/>
                  </a:ext>
                </a:extLst>
              </p:cNvPr>
              <p:cNvSpPr/>
              <p:nvPr/>
            </p:nvSpPr>
            <p:spPr>
              <a:xfrm>
                <a:off x="3017482" y="2179903"/>
                <a:ext cx="3107278" cy="86945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E38AD748-A0F5-441F-B7F6-47D4B7925DDB}"/>
                  </a:ext>
                </a:extLst>
              </p:cNvPr>
              <p:cNvSpPr/>
              <p:nvPr/>
            </p:nvSpPr>
            <p:spPr>
              <a:xfrm>
                <a:off x="3017480" y="2179906"/>
                <a:ext cx="6410337" cy="280656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A1346319-94DE-4610-ABB0-871931C82676}"/>
                  </a:ext>
                </a:extLst>
              </p:cNvPr>
              <p:cNvSpPr/>
              <p:nvPr/>
            </p:nvSpPr>
            <p:spPr>
              <a:xfrm>
                <a:off x="3017480" y="2165437"/>
                <a:ext cx="3112190" cy="178816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D026B73F-D148-4595-A351-12FF847B439B}"/>
                  </a:ext>
                </a:extLst>
              </p:cNvPr>
              <p:cNvSpPr/>
              <p:nvPr/>
            </p:nvSpPr>
            <p:spPr>
              <a:xfrm>
                <a:off x="3017479" y="2182310"/>
                <a:ext cx="3112191" cy="2219529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C8A53A48-A66E-48E5-81E9-994EEA0786BF}"/>
                  </a:ext>
                </a:extLst>
              </p:cNvPr>
              <p:cNvSpPr/>
              <p:nvPr/>
            </p:nvSpPr>
            <p:spPr>
              <a:xfrm>
                <a:off x="3017480" y="2182309"/>
                <a:ext cx="3117147" cy="283965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EF274AA-EEBA-4BD3-9AA8-3BE0D2237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8404" y="5005367"/>
                <a:ext cx="3274046" cy="13548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6D3A8765-3980-4F02-B298-7F2B1E214DD5}"/>
                  </a:ext>
                </a:extLst>
              </p:cNvPr>
              <p:cNvSpPr/>
              <p:nvPr/>
            </p:nvSpPr>
            <p:spPr>
              <a:xfrm flipH="1" flipV="1">
                <a:off x="6119860" y="3949955"/>
                <a:ext cx="3284417" cy="103704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4F35BD-ED69-4B03-8689-EE4CE5FB96F7}"/>
                  </a:ext>
                </a:extLst>
              </p:cNvPr>
              <p:cNvSpPr/>
              <p:nvPr/>
            </p:nvSpPr>
            <p:spPr>
              <a:xfrm flipV="1">
                <a:off x="2941817" y="210649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F380743-5BD2-44BF-A4F6-FA60925DE5A8}"/>
                  </a:ext>
                </a:extLst>
              </p:cNvPr>
              <p:cNvSpPr/>
              <p:nvPr/>
            </p:nvSpPr>
            <p:spPr>
              <a:xfrm flipV="1">
                <a:off x="9349446" y="492565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078382-784D-42B6-9D5A-3F286EDEB199}"/>
              </a:ext>
            </a:extLst>
          </p:cNvPr>
          <p:cNvGrpSpPr/>
          <p:nvPr/>
        </p:nvGrpSpPr>
        <p:grpSpPr>
          <a:xfrm>
            <a:off x="4451154" y="1796433"/>
            <a:ext cx="289652" cy="3657600"/>
            <a:chOff x="5934872" y="1796433"/>
            <a:chExt cx="386202" cy="3657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295E6E5-0615-414A-BB38-03F2C08C7CA5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77A205-B4C7-4279-8ED2-399A2FC56487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E2D598C-9128-4998-93B8-FF8C9BD5B276}"/>
              </a:ext>
            </a:extLst>
          </p:cNvPr>
          <p:cNvSpPr/>
          <p:nvPr/>
        </p:nvSpPr>
        <p:spPr>
          <a:xfrm>
            <a:off x="5810603" y="1801367"/>
            <a:ext cx="68580" cy="1737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4D68E5-2B24-41DE-816F-6B87BD66FF6B}"/>
              </a:ext>
            </a:extLst>
          </p:cNvPr>
          <p:cNvSpPr/>
          <p:nvPr/>
        </p:nvSpPr>
        <p:spPr>
          <a:xfrm>
            <a:off x="5813900" y="3717912"/>
            <a:ext cx="68580" cy="1735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68D8EC-C5F6-442C-8D1E-C04B1A505D3D}"/>
              </a:ext>
            </a:extLst>
          </p:cNvPr>
          <p:cNvCxnSpPr>
            <a:cxnSpLocks/>
          </p:cNvCxnSpPr>
          <p:nvPr/>
        </p:nvCxnSpPr>
        <p:spPr>
          <a:xfrm>
            <a:off x="4667139" y="6175999"/>
            <a:ext cx="2354348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ut a photosensor in front of object">
            <a:extLst>
              <a:ext uri="{FF2B5EF4-FFF2-40B4-BE49-F238E27FC236}">
                <a16:creationId xmlns:a16="http://schemas.microsoft.com/office/drawing/2014/main" id="{4AED4CD9-80C0-4D7A-A473-AFDFA40B0A3D}"/>
              </a:ext>
            </a:extLst>
          </p:cNvPr>
          <p:cNvSpPr txBox="1"/>
          <p:nvPr/>
        </p:nvSpPr>
        <p:spPr>
          <a:xfrm>
            <a:off x="4667093" y="6180790"/>
            <a:ext cx="234515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distance D’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6" name="Put a photosensor in front of object">
            <a:extLst>
              <a:ext uri="{FF2B5EF4-FFF2-40B4-BE49-F238E27FC236}">
                <a16:creationId xmlns:a16="http://schemas.microsoft.com/office/drawing/2014/main" id="{A701906A-FE25-4764-8512-9438B43E9680}"/>
              </a:ext>
            </a:extLst>
          </p:cNvPr>
          <p:cNvSpPr txBox="1"/>
          <p:nvPr/>
        </p:nvSpPr>
        <p:spPr>
          <a:xfrm>
            <a:off x="219075" y="2301391"/>
            <a:ext cx="1820349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Place a pinhole at focal length, so that only rays parallel to primary ray pass through.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id="{321858D3-769E-4CEB-818F-ADB2C66C7270}"/>
                  </a:ext>
                </a:extLst>
              </p:cNvPr>
              <p:cNvSpPr txBox="1"/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Calibri Light" panose="020F0302020204030204"/>
                  </a:rPr>
                  <a:t>set the sensor distance as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 Light" panose="020F030202020403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 order to achieve unit magnification.</a:t>
                </a:r>
              </a:p>
            </p:txBody>
          </p:sp>
        </mc:Choice>
        <mc:Fallback xmlns="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xmlns="" id="{321858D3-769E-4CEB-818F-ADB2C66C7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blipFill rotWithShape="1">
                <a:blip r:embed="rId2"/>
                <a:stretch>
                  <a:fillRect l="-8562" t="-1408" r="-6164" b="-4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953000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 orthographic camera: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AEAEA1-126B-4758-8FB3-3B3252A0EEF3}"/>
              </a:ext>
            </a:extLst>
          </p:cNvPr>
          <p:cNvGrpSpPr/>
          <p:nvPr/>
        </p:nvGrpSpPr>
        <p:grpSpPr>
          <a:xfrm>
            <a:off x="199824" y="1257301"/>
            <a:ext cx="8744352" cy="5457047"/>
            <a:chOff x="961041" y="1701800"/>
            <a:chExt cx="10416967" cy="48756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FF0913-6FD4-48EF-ADB8-FAF690B0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4"/>
            <a:stretch/>
          </p:blipFill>
          <p:spPr>
            <a:xfrm>
              <a:off x="6322534" y="1701800"/>
              <a:ext cx="5055474" cy="4457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F9A387-90B9-43B0-98D3-88DBF23A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1" t="10345" r="9762" b="16667"/>
            <a:stretch/>
          </p:blipFill>
          <p:spPr>
            <a:xfrm>
              <a:off x="961042" y="1701800"/>
              <a:ext cx="5054901" cy="4457700"/>
            </a:xfrm>
            <a:prstGeom prst="rect">
              <a:avLst/>
            </a:prstGeom>
          </p:spPr>
        </p:pic>
        <p:sp>
          <p:nvSpPr>
            <p:cNvPr id="5" name="Put a photosensor in front of object">
              <a:extLst>
                <a:ext uri="{FF2B5EF4-FFF2-40B4-BE49-F238E27FC236}">
                  <a16:creationId xmlns:a16="http://schemas.microsoft.com/office/drawing/2014/main" id="{12B7D6F3-DA14-4775-B21E-2CA26D8AFCF3}"/>
                </a:ext>
              </a:extLst>
            </p:cNvPr>
            <p:cNvSpPr txBox="1"/>
            <p:nvPr/>
          </p:nvSpPr>
          <p:spPr>
            <a:xfrm>
              <a:off x="961041" y="6183017"/>
              <a:ext cx="5054902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6" name="Put a photosensor in front of object">
              <a:extLst>
                <a:ext uri="{FF2B5EF4-FFF2-40B4-BE49-F238E27FC236}">
                  <a16:creationId xmlns:a16="http://schemas.microsoft.com/office/drawing/2014/main" id="{4C0D4BE5-8916-4F22-A32A-BD7A900EFFBA}"/>
                </a:ext>
              </a:extLst>
            </p:cNvPr>
            <p:cNvSpPr txBox="1"/>
            <p:nvPr/>
          </p:nvSpPr>
          <p:spPr>
            <a:xfrm>
              <a:off x="6322534" y="6183017"/>
              <a:ext cx="5055474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weak 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perspective camera</a:t>
            </a:r>
          </a:p>
        </p:txBody>
      </p:sp>
    </p:spTree>
    <p:extLst>
      <p:ext uri="{BB962C8B-B14F-4D97-AF65-F5344CB8AC3E}">
        <p14:creationId xmlns:p14="http://schemas.microsoft.com/office/powerpoint/2010/main" val="8659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Why we want to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67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Why we want to assume a weak perspective camera?</a:t>
            </a:r>
          </a:p>
          <a:p>
            <a:r>
              <a:rPr lang="en-US" dirty="0"/>
              <a:t>Easier to do a lot of image manipulation. For example: image stitching (no projective transformation, just affine), called </a:t>
            </a:r>
            <a:r>
              <a:rPr lang="en-US" dirty="0" err="1"/>
              <a:t>panograma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Image result for panograma">
            <a:extLst>
              <a:ext uri="{FF2B5EF4-FFF2-40B4-BE49-F238E27FC236}">
                <a16:creationId xmlns:a16="http://schemas.microsoft.com/office/drawing/2014/main" id="{A829CB00-DA84-4E00-B187-EEAE34A3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53378"/>
            <a:ext cx="645776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9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0B8F052-A8ED-4647-B6F3-885FD44F9867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8687D177-1021-4372-B701-B609FCC485E2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BA53759D-B661-429D-BEB1-5D54512DFD19}"/>
              </a:ext>
            </a:extLst>
          </p:cNvPr>
          <p:cNvSpPr/>
          <p:nvPr/>
        </p:nvSpPr>
        <p:spPr>
          <a:xfrm>
            <a:off x="1552230" y="5173032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26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10494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6475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7232346" cy="5300274"/>
            <a:chOff x="1482074" y="1500044"/>
            <a:chExt cx="96431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94D74F8B-6EBC-47A5-9CCF-C7D812391F40}"/>
                </a:ext>
              </a:extLst>
            </p:cNvPr>
            <p:cNvSpPr/>
            <p:nvPr/>
          </p:nvSpPr>
          <p:spPr>
            <a:xfrm rot="16200000">
              <a:off x="8749480" y="3976543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34288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id="{23FA5093-C267-41A3-9E5C-463B0F7663D9}"/>
                </a:ext>
              </a:extLst>
            </p:cNvPr>
            <p:cNvSpPr txBox="1"/>
            <p:nvPr/>
          </p:nvSpPr>
          <p:spPr>
            <a:xfrm>
              <a:off x="7624687" y="4503898"/>
              <a:ext cx="2638223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sz="2400"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778" y="3566516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80F2CFC1-8147-4AAA-A595-60F163B5592C}"/>
                </a:ext>
              </a:extLst>
            </p:cNvPr>
            <p:cNvSpPr txBox="1"/>
            <p:nvPr/>
          </p:nvSpPr>
          <p:spPr>
            <a:xfrm>
              <a:off x="6315075" y="2694401"/>
              <a:ext cx="4810127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b="0" dirty="0">
                  <a:latin typeface="+mj-lt"/>
                </a:rPr>
                <a:t>matrix representation of scaling:</a:t>
              </a:r>
              <a:endParaRPr sz="2400"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271700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1779</TotalTime>
  <Words>2882</Words>
  <Application>Microsoft Office PowerPoint</Application>
  <PresentationFormat>On-screen Show (4:3)</PresentationFormat>
  <Paragraphs>796</Paragraphs>
  <Slides>59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Gill Sans</vt:lpstr>
      <vt:lpstr>Helvetica</vt:lpstr>
      <vt:lpstr>class_layout</vt:lpstr>
      <vt:lpstr>Geometric transformation</vt:lpstr>
      <vt:lpstr>References</vt:lpstr>
      <vt:lpstr>contents</vt:lpstr>
      <vt:lpstr>Objective</vt:lpstr>
      <vt:lpstr>Objective</vt:lpstr>
      <vt:lpstr>2D planar transformations</vt:lpstr>
      <vt:lpstr>scale</vt:lpstr>
      <vt:lpstr>scale</vt:lpstr>
      <vt:lpstr>scale</vt:lpstr>
      <vt:lpstr>Shear</vt:lpstr>
      <vt:lpstr>Shear</vt:lpstr>
      <vt:lpstr>Rotation </vt:lpstr>
      <vt:lpstr>Rotation </vt:lpstr>
      <vt:lpstr>Rotation</vt:lpstr>
      <vt:lpstr>Important rotation matrix features</vt:lpstr>
      <vt:lpstr>Concatenation</vt:lpstr>
      <vt:lpstr>Concatenation</vt:lpstr>
      <vt:lpstr>Translation</vt:lpstr>
      <vt:lpstr>Translation</vt:lpstr>
      <vt:lpstr>Translation</vt:lpstr>
      <vt:lpstr>Homogeneous coordinates</vt:lpstr>
      <vt:lpstr>Homogeneous coordinates</vt:lpstr>
      <vt:lpstr>Translation</vt:lpstr>
      <vt:lpstr>Translation</vt:lpstr>
      <vt:lpstr>Side note: linear transformation</vt:lpstr>
      <vt:lpstr>Affine Transformations</vt:lpstr>
      <vt:lpstr>Affine transformation: example</vt:lpstr>
      <vt:lpstr>Projective transformation</vt:lpstr>
      <vt:lpstr>Projective transformation</vt:lpstr>
      <vt:lpstr>Projective transformation</vt:lpstr>
      <vt:lpstr>contents</vt:lpstr>
      <vt:lpstr>3D-&gt;3D transformations</vt:lpstr>
      <vt:lpstr>3D-&gt;3D transformations</vt:lpstr>
      <vt:lpstr>contents</vt:lpstr>
      <vt:lpstr>3D projection</vt:lpstr>
      <vt:lpstr>Perspective- definition</vt:lpstr>
      <vt:lpstr>Perspective projection </vt:lpstr>
      <vt:lpstr>perspective manipulation</vt:lpstr>
      <vt:lpstr>Street art- perspective manipulation</vt:lpstr>
      <vt:lpstr>perspective manipulation- Ames Room</vt:lpstr>
      <vt:lpstr>Image plane</vt:lpstr>
      <vt:lpstr>Perspective projection</vt:lpstr>
      <vt:lpstr>Perspective projection</vt:lpstr>
      <vt:lpstr>Perspective projection</vt:lpstr>
      <vt:lpstr>Perspective projection</vt:lpstr>
      <vt:lpstr>Perspective projection</vt:lpstr>
      <vt:lpstr>Vertigo effect</vt:lpstr>
      <vt:lpstr>Vertigo effect</vt:lpstr>
      <vt:lpstr>Vertigo effect</vt:lpstr>
      <vt:lpstr>contents</vt:lpstr>
      <vt:lpstr>Orthographic projection</vt:lpstr>
      <vt:lpstr>Orthographic projection</vt:lpstr>
      <vt:lpstr>Orthographic projection</vt:lpstr>
      <vt:lpstr>Orthographic projection</vt:lpstr>
      <vt:lpstr>Weak perspective camera</vt:lpstr>
      <vt:lpstr>Weak perspective camera</vt:lpstr>
      <vt:lpstr>Weak perspective camera</vt:lpstr>
      <vt:lpstr>Orthographic projection</vt:lpstr>
      <vt:lpstr>Orthographic projection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transformation</dc:title>
  <dc:creator>Jonathan Chechik</dc:creator>
  <cp:lastModifiedBy>yoni chechik</cp:lastModifiedBy>
  <cp:revision>87</cp:revision>
  <dcterms:created xsi:type="dcterms:W3CDTF">2006-08-16T00:00:00Z</dcterms:created>
  <dcterms:modified xsi:type="dcterms:W3CDTF">2020-12-14T09:05:35Z</dcterms:modified>
</cp:coreProperties>
</file>